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6" r:id="rId10"/>
    <p:sldId id="263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17. 10. 2012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966912"/>
          </a:xfrm>
        </p:spPr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KOUČINK versus PSYCHOTERAPIE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62912" cy="1752600"/>
          </a:xfrm>
        </p:spPr>
        <p:txBody>
          <a:bodyPr>
            <a:normAutofit/>
          </a:bodyPr>
          <a:lstStyle/>
          <a:p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28506"/>
          </a:xfrm>
        </p:spPr>
        <p:txBody>
          <a:bodyPr/>
          <a:lstStyle/>
          <a:p>
            <a:pPr algn="ctr"/>
            <a:r>
              <a:rPr lang="cs-CZ" smtClean="0"/>
              <a:t>Děkuji </a:t>
            </a:r>
            <a:r>
              <a:rPr lang="cs-CZ" dirty="0" smtClean="0"/>
              <a:t>za pozornost.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>
            <a:normAutofit/>
          </a:bodyPr>
          <a:lstStyle/>
          <a:p>
            <a:pPr algn="just"/>
            <a:endParaRPr lang="en-US" sz="4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OBSAH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Rozdíly a shody </a:t>
            </a:r>
            <a:r>
              <a:rPr lang="cs-CZ" dirty="0" err="1" smtClean="0">
                <a:latin typeface="Cambria" pitchFamily="18" charset="0"/>
              </a:rPr>
              <a:t>koučinku</a:t>
            </a:r>
            <a:r>
              <a:rPr lang="cs-CZ" dirty="0" smtClean="0">
                <a:latin typeface="Cambria" pitchFamily="18" charset="0"/>
              </a:rPr>
              <a:t> psychoterapie a </a:t>
            </a:r>
            <a:r>
              <a:rPr lang="cs-CZ" dirty="0" smtClean="0">
                <a:latin typeface="Cambria" pitchFamily="18" charset="0"/>
              </a:rPr>
              <a:t>supervize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Definice</a:t>
            </a:r>
          </a:p>
          <a:p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Vytvoření kontraktu</a:t>
            </a:r>
          </a:p>
          <a:p>
            <a:pPr marL="6400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5921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209800"/>
                <a:gridCol w="2286000"/>
                <a:gridCol w="2209800"/>
              </a:tblGrid>
              <a:tr h="483080">
                <a:tc>
                  <a:txBody>
                    <a:bodyPr/>
                    <a:lstStyle/>
                    <a:p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Cambria" pitchFamily="18" charset="0"/>
                        </a:rPr>
                        <a:t>Koučink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Psychoterapie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Supervize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6197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Kontext (obecně)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Zaměřeno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na pozitiva, efektivní změnu do budoucna, většinou profesní oblast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Zaměřena na problém, pochopení toho co se děje a dělo, náhled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Pochopení toho, co se děje, dělo, náhled, posilování odbornosti, pomáhající profese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108249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Hloubka problému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Orámovaný vnější situace, techniky,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metody směřující ke změně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Hluboké duševní obsahy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Témata související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s profesí, vztahy s kolegy…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5800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Četnost setkání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Dle kontraktu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Jednou týdně (podle směru)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Jednou za měsíc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5800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Délka trvání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Dle kontraktu (týdny až měsíce)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Roky (podle směru)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Různá 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85800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Kontrakt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Strukturovaný, zaměřený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na cíl, strategii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Na téma orientovaný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Řešení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profesního růstu a problémů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579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438400"/>
                <a:gridCol w="2362200"/>
                <a:gridCol w="2057400"/>
              </a:tblGrid>
              <a:tr h="686999">
                <a:tc>
                  <a:txBody>
                    <a:bodyPr/>
                    <a:lstStyle/>
                    <a:p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Cambria" pitchFamily="18" charset="0"/>
                        </a:rPr>
                        <a:t>Koučink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Psychoterapie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Supervize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124156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Míra aktivity odborníka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Direktivnější,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strukturovanější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Podle směru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Podle druhu supervize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6566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Klient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Zdravý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Nemocný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Profesionál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6566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Zaměření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Na změnu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Na léčbu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Růst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odbornosti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6566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Cena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Cca 5000 Kč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Cca 500 Kč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Cca 1000 Kč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96566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Hrazení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Klient,</a:t>
                      </a:r>
                      <a:r>
                        <a:rPr lang="cs-CZ" baseline="0" dirty="0" smtClean="0">
                          <a:latin typeface="Cambria" pitchFamily="18" charset="0"/>
                        </a:rPr>
                        <a:t> zaměstnavatel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Klient, pojišťovna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mbria" pitchFamily="18" charset="0"/>
                        </a:rPr>
                        <a:t>Klient, zaměstnavatel</a:t>
                      </a:r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Definice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 </a:t>
            </a:r>
            <a:r>
              <a:rPr lang="cs-CZ" dirty="0" smtClean="0">
                <a:latin typeface="Cambria" pitchFamily="18" charset="0"/>
              </a:rPr>
              <a:t>Koučování chápeme jako proces kontinuální podpory klienta při stanovování a dosahování jeho vlastních profesních i osobních cílů. Tento proces vede k trvalému zvyšování kompetence partnera, přičemž </a:t>
            </a:r>
            <a:r>
              <a:rPr lang="cs-CZ" dirty="0" err="1" smtClean="0">
                <a:latin typeface="Cambria" pitchFamily="18" charset="0"/>
              </a:rPr>
              <a:t>kouč</a:t>
            </a:r>
            <a:r>
              <a:rPr lang="cs-CZ" dirty="0" smtClean="0">
                <a:latin typeface="Cambria" pitchFamily="18" charset="0"/>
              </a:rPr>
              <a:t> klientovi ponechává odpovědnost jak za stanovování cílů a hledání cest k nim, tak i za dosažení konečného výsledku </a:t>
            </a:r>
            <a:r>
              <a:rPr lang="cs-CZ" sz="2000" dirty="0" smtClean="0">
                <a:latin typeface="Cambria" pitchFamily="18" charset="0"/>
              </a:rPr>
              <a:t>(Česká asociace </a:t>
            </a:r>
            <a:r>
              <a:rPr lang="cs-CZ" sz="2000" dirty="0" err="1" smtClean="0">
                <a:latin typeface="Cambria" pitchFamily="18" charset="0"/>
              </a:rPr>
              <a:t>koučů</a:t>
            </a:r>
            <a:r>
              <a:rPr lang="cs-CZ" sz="2000" dirty="0" smtClean="0">
                <a:latin typeface="Cambria" pitchFamily="18" charset="0"/>
              </a:rPr>
              <a:t>, 2011).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Definice II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Cambria" pitchFamily="18" charset="0"/>
              </a:rPr>
              <a:t>Psychoterapie je léčebné působení psychologickými prostředky. Využívání těchto prostředků je záměrné a plánované a patří k nim slova, rozhovor, neverbální chování, podněcování emocí, vytvoření terapeutického vztahu, sugesce, učení, vztahy a interakce ve skupině </a:t>
            </a:r>
            <a:r>
              <a:rPr lang="cs-CZ" sz="2000" dirty="0" smtClean="0">
                <a:latin typeface="Cambria" pitchFamily="18" charset="0"/>
              </a:rPr>
              <a:t>(Kratochvíl 2006).</a:t>
            </a:r>
            <a:endParaRPr lang="en-US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Definice III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>
                <a:latin typeface="Cambria" pitchFamily="18" charset="0"/>
              </a:rPr>
              <a:t>Supervize je celoživotní forma učení, zaměřená na rozvoj profesionálních dovedností a kompetencí </a:t>
            </a:r>
            <a:r>
              <a:rPr lang="cs-CZ" dirty="0" err="1" smtClean="0">
                <a:latin typeface="Cambria" pitchFamily="18" charset="0"/>
              </a:rPr>
              <a:t>supervidovaných</a:t>
            </a:r>
            <a:r>
              <a:rPr lang="cs-CZ" dirty="0" smtClean="0">
                <a:latin typeface="Cambria" pitchFamily="18" charset="0"/>
              </a:rPr>
              <a:t>, při níž je kladen důraz na aktivaci jejich vlastního potenciálu v bezpečném a tvořivém prostředí </a:t>
            </a:r>
            <a:r>
              <a:rPr lang="cs-CZ" sz="2000" dirty="0" smtClean="0">
                <a:latin typeface="Cambria" pitchFamily="18" charset="0"/>
              </a:rPr>
              <a:t>(Matoušek, 2008).</a:t>
            </a:r>
            <a:endParaRPr lang="en-US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980906"/>
          </a:xfrm>
        </p:spPr>
        <p:txBody>
          <a:bodyPr>
            <a:normAutofit/>
          </a:bodyPr>
          <a:lstStyle/>
          <a:p>
            <a:r>
              <a:rPr lang="cs-CZ" sz="4800" dirty="0" smtClean="0">
                <a:latin typeface="Cambria" pitchFamily="18" charset="0"/>
              </a:rPr>
              <a:t>Vytvoření kontraktu mezi</a:t>
            </a:r>
            <a:r>
              <a:rPr lang="cs-CZ" sz="4800" dirty="0" smtClean="0">
                <a:latin typeface="Cambria" pitchFamily="18" charset="0"/>
              </a:rPr>
              <a:t>: </a:t>
            </a:r>
            <a:r>
              <a:rPr lang="cs-CZ" sz="4800" dirty="0" smtClean="0">
                <a:latin typeface="Cambria" pitchFamily="18" charset="0"/>
              </a:rPr>
              <a:t/>
            </a:r>
            <a:br>
              <a:rPr lang="cs-CZ" sz="4800" dirty="0" smtClean="0">
                <a:latin typeface="Cambria" pitchFamily="18" charset="0"/>
              </a:rPr>
            </a:br>
            <a:r>
              <a:rPr lang="cs-CZ" sz="4800" dirty="0" smtClean="0">
                <a:latin typeface="Cambria" pitchFamily="18" charset="0"/>
              </a:rPr>
              <a:t/>
            </a:r>
            <a:br>
              <a:rPr lang="cs-CZ" sz="4800" dirty="0" smtClean="0">
                <a:latin typeface="Cambria" pitchFamily="18" charset="0"/>
              </a:rPr>
            </a:br>
            <a:r>
              <a:rPr lang="cs-CZ" sz="4800" dirty="0" smtClean="0">
                <a:latin typeface="Cambria" pitchFamily="18" charset="0"/>
              </a:rPr>
              <a:t>koučem</a:t>
            </a:r>
            <a:br>
              <a:rPr lang="cs-CZ" sz="4800" dirty="0" smtClean="0">
                <a:latin typeface="Cambria" pitchFamily="18" charset="0"/>
              </a:rPr>
            </a:br>
            <a:r>
              <a:rPr lang="cs-CZ" sz="4800" dirty="0" smtClean="0">
                <a:latin typeface="Cambria" pitchFamily="18" charset="0"/>
              </a:rPr>
              <a:t>koučovaným zaměstnavatelem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6324600"/>
            <a:ext cx="8229600" cy="13020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Cambria" pitchFamily="18" charset="0"/>
              </a:rPr>
              <a:t>K</a:t>
            </a:r>
            <a:r>
              <a:rPr lang="cs-CZ" sz="4800" dirty="0" smtClean="0">
                <a:latin typeface="Cambria" pitchFamily="18" charset="0"/>
              </a:rPr>
              <a:t>ontrakt</a:t>
            </a:r>
            <a:endParaRPr lang="en-US" sz="4800" dirty="0">
              <a:latin typeface="Cambria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Cambria" pitchFamily="18" charset="0"/>
              </a:rPr>
              <a:t>Vyjasnění, co je </a:t>
            </a:r>
            <a:r>
              <a:rPr lang="cs-CZ" dirty="0" err="1" smtClean="0">
                <a:latin typeface="Cambria" pitchFamily="18" charset="0"/>
              </a:rPr>
              <a:t>koučink</a:t>
            </a:r>
            <a:r>
              <a:rPr lang="cs-CZ" dirty="0" smtClean="0">
                <a:latin typeface="Cambria" pitchFamily="18" charset="0"/>
              </a:rPr>
              <a:t> + očekávání</a:t>
            </a: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Analýza problému</a:t>
            </a: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Stanovení žádoucího stavu a způsobů měřitelnosti</a:t>
            </a: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Ideální forma setkávání (místo, čas, délka, platba)</a:t>
            </a: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Dohoda o strategii</a:t>
            </a:r>
          </a:p>
          <a:p>
            <a:pPr>
              <a:buNone/>
            </a:pPr>
            <a:r>
              <a:rPr lang="cs-CZ" dirty="0" smtClean="0">
                <a:latin typeface="Cambria" pitchFamily="18" charset="0"/>
              </a:rPr>
              <a:t>Dohoda o roli zaměstnavatele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112</TotalTime>
  <Words>359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Nadšenie</vt:lpstr>
      <vt:lpstr>KOUČINK versus PSYCHOTERAPIE</vt:lpstr>
      <vt:lpstr>OBSAH</vt:lpstr>
      <vt:lpstr>Prezentace aplikace PowerPoint</vt:lpstr>
      <vt:lpstr>Prezentace aplikace PowerPoint</vt:lpstr>
      <vt:lpstr>Definice</vt:lpstr>
      <vt:lpstr>Definice II</vt:lpstr>
      <vt:lpstr>Definice III</vt:lpstr>
      <vt:lpstr>Vytvoření kontraktu mezi:   koučem koučovaným zaměstnavatelem</vt:lpstr>
      <vt:lpstr>Kontrakt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KOUČINK</dc:title>
  <dc:creator>Marťa</dc:creator>
  <cp:lastModifiedBy>Martina</cp:lastModifiedBy>
  <cp:revision>15</cp:revision>
  <dcterms:created xsi:type="dcterms:W3CDTF">2011-05-11T18:08:15Z</dcterms:created>
  <dcterms:modified xsi:type="dcterms:W3CDTF">2012-10-17T10:46:04Z</dcterms:modified>
</cp:coreProperties>
</file>